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aleway"/>
      <p:regular r:id="rId23"/>
      <p:bold r:id="rId24"/>
      <p:italic r:id="rId25"/>
      <p:boldItalic r:id="rId26"/>
    </p:embeddedFont>
    <p:embeddedFont>
      <p:font typeface="La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e9c7a92be0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e9c7a92be0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5430e6bdd_5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5430e6bdd_5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51622d556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51622d556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51e213838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51e213838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46ee7dff8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46ee7dff8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e9c7a92be0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e9c7a92be0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d9c67055b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d9c67055b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d9c67055b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d9c67055b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e9c7a92be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e9c7a92be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e9c7a92be0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e9c7a92be0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e9c7a92be0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e9c7a92be0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e9c7a92be0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e9c7a92be0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d9c67055b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d9c67055b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51d9165c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51d9165c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hyperlink" Target="https://www.mapillary.com/developer/api-documentation/" TargetMode="External"/><Relationship Id="rId4" Type="http://schemas.openxmlformats.org/officeDocument/2006/relationships/hyperlink" Target="https://graph.mapillary.com"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hyperlink" Target="https://github.com/facebookincubator/mapillary-python-sdk" TargetMode="External"/><Relationship Id="rId4" Type="http://schemas.openxmlformats.org/officeDocument/2006/relationships/hyperlink" Target="https://www.mapillary.com/developer/api-documentation/" TargetMode="External"/><Relationship Id="rId5" Type="http://schemas.openxmlformats.org/officeDocument/2006/relationships/hyperlink" Target="https://github.com/mapillary"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hyperlink" Target="https://www.mapbox.com/" TargetMode="External"/><Relationship Id="rId4" Type="http://schemas.openxmlformats.org/officeDocument/2006/relationships/hyperlink" Target="https://www.esri.com/en-us/home" TargetMode="External"/><Relationship Id="rId5" Type="http://schemas.openxmlformats.org/officeDocument/2006/relationships/hyperlink" Target="https://www.esri.com/en-us/arcgis/about-arcgis/overview"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hyperlink" Target="https://www.mapillary.com/new-imagery" TargetMode="External"/><Relationship Id="rId4" Type="http://schemas.openxmlformats.org/officeDocument/2006/relationships/hyperlink" Target="https://www.mapillary.com/tools" TargetMode="External"/><Relationship Id="rId5" Type="http://schemas.openxmlformats.org/officeDocument/2006/relationships/hyperlink" Target="https://www.mapillary.com/arcgis" TargetMode="External"/><Relationship Id="rId6" Type="http://schemas.openxmlformats.org/officeDocument/2006/relationships/hyperlink" Target="https://github.com/mapillary/OpenSf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hyperlink" Target="https://github.com/facebookincubator/mapillary-python-sdk"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descr="Open Chromebook laptop computer" id="135" name="Google Shape;135;p17"/>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sp>
        <p:nvSpPr>
          <p:cNvPr id="136" name="Google Shape;136;p17"/>
          <p:cNvSpPr txBox="1"/>
          <p:nvPr>
            <p:ph type="ctrTitle"/>
          </p:nvPr>
        </p:nvSpPr>
        <p:spPr>
          <a:xfrm>
            <a:off x="729450" y="1322450"/>
            <a:ext cx="3787800" cy="14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Mapillary</a:t>
            </a:r>
            <a:endParaRPr/>
          </a:p>
        </p:txBody>
      </p:sp>
      <p:sp>
        <p:nvSpPr>
          <p:cNvPr id="137" name="Google Shape;137;p17"/>
          <p:cNvSpPr txBox="1"/>
          <p:nvPr>
            <p:ph idx="1" type="subTitle"/>
          </p:nvPr>
        </p:nvSpPr>
        <p:spPr>
          <a:xfrm>
            <a:off x="729600" y="2149750"/>
            <a:ext cx="3787800" cy="197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Keep maps detailed and up to date</a:t>
            </a:r>
            <a:endParaRPr sz="2500"/>
          </a:p>
          <a:p>
            <a:pPr indent="0" lvl="0" marL="0" rtl="0" algn="l">
              <a:spcBef>
                <a:spcPts val="0"/>
              </a:spcBef>
              <a:spcAft>
                <a:spcPts val="0"/>
              </a:spcAft>
              <a:buNone/>
            </a:pPr>
            <a:br>
              <a:rPr lang="en" sz="2500"/>
            </a:br>
            <a:r>
              <a:rPr lang="en"/>
              <a:t>See what places look like through street-level imagery and add more details to maps.</a:t>
            </a:r>
            <a:endParaRPr/>
          </a:p>
        </p:txBody>
      </p:sp>
      <p:pic>
        <p:nvPicPr>
          <p:cNvPr id="138" name="Google Shape;138;p17"/>
          <p:cNvPicPr preferRelativeResize="0"/>
          <p:nvPr/>
        </p:nvPicPr>
        <p:blipFill>
          <a:blip r:embed="rId4">
            <a:alphaModFix/>
          </a:blip>
          <a:stretch>
            <a:fillRect/>
          </a:stretch>
        </p:blipFill>
        <p:spPr>
          <a:xfrm>
            <a:off x="5160700" y="1611534"/>
            <a:ext cx="3582250" cy="201501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6"/>
          <p:cNvSpPr txBox="1"/>
          <p:nvPr>
            <p:ph type="title"/>
          </p:nvPr>
        </p:nvSpPr>
        <p:spPr>
          <a:xfrm>
            <a:off x="730000" y="1318650"/>
            <a:ext cx="3300900" cy="17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API Documentation “At A Glance”</a:t>
            </a:r>
            <a:endParaRPr sz="3000"/>
          </a:p>
          <a:p>
            <a:pPr indent="0" lvl="0" marL="0" rtl="0" algn="l">
              <a:spcBef>
                <a:spcPts val="0"/>
              </a:spcBef>
              <a:spcAft>
                <a:spcPts val="0"/>
              </a:spcAft>
              <a:buNone/>
            </a:pPr>
            <a:r>
              <a:rPr b="0" lang="en" sz="3000"/>
              <a:t>03</a:t>
            </a:r>
            <a:endParaRPr sz="3000"/>
          </a:p>
        </p:txBody>
      </p:sp>
      <p:sp>
        <p:nvSpPr>
          <p:cNvPr id="196" name="Google Shape;196;p26"/>
          <p:cNvSpPr txBox="1"/>
          <p:nvPr>
            <p:ph idx="1" type="subTitle"/>
          </p:nvPr>
        </p:nvSpPr>
        <p:spPr>
          <a:xfrm>
            <a:off x="724950" y="3313925"/>
            <a:ext cx="33009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300"/>
              <a:t>All of the API Documentation for APIv4 is available </a:t>
            </a:r>
            <a:r>
              <a:rPr lang="en" sz="1300" u="sng">
                <a:solidFill>
                  <a:schemeClr val="hlink"/>
                </a:solidFill>
                <a:hlinkClick r:id="rId3"/>
              </a:rPr>
              <a:t>here</a:t>
            </a:r>
            <a:endParaRPr sz="1300"/>
          </a:p>
        </p:txBody>
      </p:sp>
      <p:sp>
        <p:nvSpPr>
          <p:cNvPr id="197" name="Google Shape;197;p26"/>
          <p:cNvSpPr txBox="1"/>
          <p:nvPr/>
        </p:nvSpPr>
        <p:spPr>
          <a:xfrm>
            <a:off x="4655600" y="616950"/>
            <a:ext cx="4449000" cy="3909600"/>
          </a:xfrm>
          <a:prstGeom prst="rect">
            <a:avLst/>
          </a:prstGeom>
          <a:noFill/>
          <a:ln>
            <a:noFill/>
          </a:ln>
        </p:spPr>
        <p:txBody>
          <a:bodyPr anchorCtr="0" anchor="t" bIns="91425" lIns="91425" spcFirstLastPara="1" rIns="91425" wrap="square" tIns="91425">
            <a:spAutoFit/>
          </a:bodyPr>
          <a:lstStyle/>
          <a:p>
            <a:pPr indent="-307975" lvl="0" marL="457200" marR="114300" rtl="0" algn="l">
              <a:lnSpc>
                <a:spcPct val="115000"/>
              </a:lnSpc>
              <a:spcBef>
                <a:spcPts val="0"/>
              </a:spcBef>
              <a:spcAft>
                <a:spcPts val="0"/>
              </a:spcAft>
              <a:buClr>
                <a:srgbClr val="212B36"/>
              </a:buClr>
              <a:buSzPts val="1250"/>
              <a:buChar char="●"/>
            </a:pPr>
            <a:r>
              <a:rPr lang="en" sz="1250">
                <a:solidFill>
                  <a:srgbClr val="333333"/>
                </a:solidFill>
                <a:highlight>
                  <a:srgbClr val="FFFFFF"/>
                </a:highlight>
              </a:rPr>
              <a:t>Root endpoint for metadata - </a:t>
            </a:r>
            <a:r>
              <a:rPr lang="en" sz="1250" u="sng">
                <a:solidFill>
                  <a:schemeClr val="hlink"/>
                </a:solidFill>
                <a:highlight>
                  <a:srgbClr val="FFFFFF"/>
                </a:highlight>
                <a:hlinkClick r:id="rId4"/>
              </a:rPr>
              <a:t>https://graph.mapillary.com</a:t>
            </a:r>
            <a:endParaRPr sz="1200">
              <a:latin typeface="Lato"/>
              <a:ea typeface="Lato"/>
              <a:cs typeface="Lato"/>
              <a:sym typeface="Lato"/>
            </a:endParaRPr>
          </a:p>
          <a:p>
            <a:pPr indent="-307975" lvl="0" marL="457200" marR="114300" rtl="0" algn="l">
              <a:lnSpc>
                <a:spcPct val="115000"/>
              </a:lnSpc>
              <a:spcBef>
                <a:spcPts val="0"/>
              </a:spcBef>
              <a:spcAft>
                <a:spcPts val="0"/>
              </a:spcAft>
              <a:buClr>
                <a:srgbClr val="212B36"/>
              </a:buClr>
              <a:buSzPts val="1250"/>
              <a:buChar char="●"/>
            </a:pPr>
            <a:r>
              <a:rPr lang="en" sz="1250">
                <a:solidFill>
                  <a:srgbClr val="333333"/>
                </a:solidFill>
                <a:highlight>
                  <a:srgbClr val="FFFFFF"/>
                </a:highlight>
              </a:rPr>
              <a:t>Root endpoint for vector tiles - </a:t>
            </a:r>
            <a:r>
              <a:rPr b="1" lang="en" sz="1250">
                <a:solidFill>
                  <a:srgbClr val="333333"/>
                </a:solidFill>
                <a:highlight>
                  <a:srgbClr val="FFFFFF"/>
                </a:highlight>
              </a:rPr>
              <a:t>https://tiles.mapillary.com</a:t>
            </a:r>
            <a:endParaRPr b="1" sz="1250">
              <a:solidFill>
                <a:srgbClr val="333333"/>
              </a:solidFill>
              <a:highlight>
                <a:srgbClr val="FFFFFF"/>
              </a:highlight>
            </a:endParaRPr>
          </a:p>
          <a:p>
            <a:pPr indent="-307975" lvl="1" marL="914400" marR="228600" rtl="0" algn="l">
              <a:lnSpc>
                <a:spcPct val="115000"/>
              </a:lnSpc>
              <a:spcBef>
                <a:spcPts val="0"/>
              </a:spcBef>
              <a:spcAft>
                <a:spcPts val="0"/>
              </a:spcAft>
              <a:buClr>
                <a:srgbClr val="212B36"/>
              </a:buClr>
              <a:buSzPts val="1250"/>
              <a:buChar char="○"/>
            </a:pPr>
            <a:r>
              <a:rPr lang="en" sz="1250">
                <a:solidFill>
                  <a:srgbClr val="333333"/>
                </a:solidFill>
                <a:highlight>
                  <a:srgbClr val="FFFFFF"/>
                </a:highlight>
              </a:rPr>
              <a:t>Coverage tiles - </a:t>
            </a:r>
            <a:r>
              <a:rPr b="1" lang="en" sz="1250">
                <a:solidFill>
                  <a:srgbClr val="333333"/>
                </a:solidFill>
                <a:highlight>
                  <a:srgbClr val="FFFFFF"/>
                </a:highlight>
              </a:rPr>
              <a:t>https://tiles.mapillary.com/maps/vtp/mly1_public/2/{z}/{x}/{y}</a:t>
            </a:r>
            <a:endParaRPr b="1" sz="1250">
              <a:solidFill>
                <a:srgbClr val="333333"/>
              </a:solidFill>
              <a:highlight>
                <a:srgbClr val="FFFFFF"/>
              </a:highlight>
            </a:endParaRPr>
          </a:p>
          <a:p>
            <a:pPr indent="-307975" lvl="1" marL="914400" marR="228600" rtl="0" algn="l">
              <a:lnSpc>
                <a:spcPct val="115000"/>
              </a:lnSpc>
              <a:spcBef>
                <a:spcPts val="0"/>
              </a:spcBef>
              <a:spcAft>
                <a:spcPts val="0"/>
              </a:spcAft>
              <a:buClr>
                <a:srgbClr val="212B36"/>
              </a:buClr>
              <a:buSzPts val="1250"/>
              <a:buChar char="○"/>
            </a:pPr>
            <a:r>
              <a:rPr lang="en" sz="1250">
                <a:solidFill>
                  <a:srgbClr val="333333"/>
                </a:solidFill>
                <a:highlight>
                  <a:srgbClr val="FFFFFF"/>
                </a:highlight>
              </a:rPr>
              <a:t>Computed coverage tiles - </a:t>
            </a:r>
            <a:r>
              <a:rPr b="1" lang="en" sz="1250">
                <a:solidFill>
                  <a:srgbClr val="333333"/>
                </a:solidFill>
                <a:highlight>
                  <a:srgbClr val="FFFFFF"/>
                </a:highlight>
              </a:rPr>
              <a:t>https://tiles.mapillary.com/maps/vtp/mly1_computed_public/2/{z}/{x}/{y}</a:t>
            </a:r>
            <a:endParaRPr b="1" sz="1250">
              <a:solidFill>
                <a:srgbClr val="333333"/>
              </a:solidFill>
              <a:highlight>
                <a:srgbClr val="FFFFFF"/>
              </a:highlight>
            </a:endParaRPr>
          </a:p>
          <a:p>
            <a:pPr indent="-307975" lvl="1" marL="914400" marR="228600" rtl="0" algn="l">
              <a:lnSpc>
                <a:spcPct val="115000"/>
              </a:lnSpc>
              <a:spcBef>
                <a:spcPts val="0"/>
              </a:spcBef>
              <a:spcAft>
                <a:spcPts val="0"/>
              </a:spcAft>
              <a:buClr>
                <a:srgbClr val="212B36"/>
              </a:buClr>
              <a:buSzPts val="1250"/>
              <a:buChar char="○"/>
            </a:pPr>
            <a:r>
              <a:rPr lang="en" sz="1250">
                <a:solidFill>
                  <a:srgbClr val="333333"/>
                </a:solidFill>
                <a:highlight>
                  <a:srgbClr val="FFFFFF"/>
                </a:highlight>
              </a:rPr>
              <a:t>Map features (points) tiles - </a:t>
            </a:r>
            <a:r>
              <a:rPr b="1" lang="en" sz="1250">
                <a:solidFill>
                  <a:srgbClr val="333333"/>
                </a:solidFill>
                <a:highlight>
                  <a:srgbClr val="FFFFFF"/>
                </a:highlight>
              </a:rPr>
              <a:t>https://tiles.mapillary.com/maps/vtp/mly_map_feature_point/2/{z}/{x}/{y}</a:t>
            </a:r>
            <a:endParaRPr b="1" sz="1250">
              <a:solidFill>
                <a:srgbClr val="333333"/>
              </a:solidFill>
              <a:highlight>
                <a:srgbClr val="FFFFFF"/>
              </a:highlight>
            </a:endParaRPr>
          </a:p>
          <a:p>
            <a:pPr indent="-307975" lvl="1" marL="914400" marR="228600" rtl="0" algn="l">
              <a:lnSpc>
                <a:spcPct val="115000"/>
              </a:lnSpc>
              <a:spcBef>
                <a:spcPts val="0"/>
              </a:spcBef>
              <a:spcAft>
                <a:spcPts val="0"/>
              </a:spcAft>
              <a:buClr>
                <a:srgbClr val="212B36"/>
              </a:buClr>
              <a:buSzPts val="1250"/>
              <a:buChar char="○"/>
            </a:pPr>
            <a:r>
              <a:rPr lang="en" sz="1250">
                <a:solidFill>
                  <a:srgbClr val="333333"/>
                </a:solidFill>
                <a:highlight>
                  <a:srgbClr val="FFFFFF"/>
                </a:highlight>
              </a:rPr>
              <a:t>Map features (traffic signs) tiles - </a:t>
            </a:r>
            <a:r>
              <a:rPr b="1" lang="en" sz="1250">
                <a:solidFill>
                  <a:srgbClr val="333333"/>
                </a:solidFill>
                <a:highlight>
                  <a:srgbClr val="FFFFFF"/>
                </a:highlight>
              </a:rPr>
              <a:t>https://tiles.mapillary.com/maps/vtp/mly_map_feature_traffic_sign/2/{z}/{x}/{y}</a:t>
            </a:r>
            <a:endParaRPr b="1" sz="1250">
              <a:solidFill>
                <a:srgbClr val="333333"/>
              </a:solidFill>
              <a:highlight>
                <a:srgbClr val="FFFFFF"/>
              </a:highlight>
            </a:endParaRPr>
          </a:p>
          <a:p>
            <a:pPr indent="0" lvl="0" marL="0" rtl="0" algn="l">
              <a:spcBef>
                <a:spcPts val="0"/>
              </a:spcBef>
              <a:spcAft>
                <a:spcPts val="0"/>
              </a:spcAft>
              <a:buNone/>
            </a:pPr>
            <a:r>
              <a:t/>
            </a:r>
            <a:endParaRPr sz="1200">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7"/>
          <p:cNvSpPr txBox="1"/>
          <p:nvPr>
            <p:ph type="title"/>
          </p:nvPr>
        </p:nvSpPr>
        <p:spPr>
          <a:xfrm>
            <a:off x="730000" y="1318650"/>
            <a:ext cx="3300900" cy="17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Lead</a:t>
            </a:r>
            <a:endParaRPr sz="3000"/>
          </a:p>
          <a:p>
            <a:pPr indent="0" lvl="0" marL="0" rtl="0" algn="l">
              <a:spcBef>
                <a:spcPts val="0"/>
              </a:spcBef>
              <a:spcAft>
                <a:spcPts val="0"/>
              </a:spcAft>
              <a:buNone/>
            </a:pPr>
            <a:r>
              <a:rPr b="0" lang="en" sz="3000"/>
              <a:t>0</a:t>
            </a:r>
            <a:r>
              <a:rPr b="0" lang="en"/>
              <a:t>4</a:t>
            </a:r>
            <a:endParaRPr sz="3000"/>
          </a:p>
        </p:txBody>
      </p:sp>
      <p:sp>
        <p:nvSpPr>
          <p:cNvPr id="203" name="Google Shape;203;p27"/>
          <p:cNvSpPr txBox="1"/>
          <p:nvPr>
            <p:ph idx="1" type="subTitle"/>
          </p:nvPr>
        </p:nvSpPr>
        <p:spPr>
          <a:xfrm>
            <a:off x="724950" y="3313925"/>
            <a:ext cx="33009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300"/>
              <a:t>In the team</a:t>
            </a:r>
            <a:endParaRPr sz="1300"/>
          </a:p>
        </p:txBody>
      </p:sp>
      <p:pic>
        <p:nvPicPr>
          <p:cNvPr id="204" name="Google Shape;204;p27"/>
          <p:cNvPicPr preferRelativeResize="0"/>
          <p:nvPr/>
        </p:nvPicPr>
        <p:blipFill rotWithShape="1">
          <a:blip r:embed="rId3">
            <a:alphaModFix/>
          </a:blip>
          <a:srcRect b="0" l="0" r="0" t="0"/>
          <a:stretch/>
        </p:blipFill>
        <p:spPr>
          <a:xfrm>
            <a:off x="6137925" y="1188450"/>
            <a:ext cx="1440199" cy="1440199"/>
          </a:xfrm>
          <a:prstGeom prst="rect">
            <a:avLst/>
          </a:prstGeom>
          <a:noFill/>
          <a:ln>
            <a:noFill/>
          </a:ln>
        </p:spPr>
      </p:pic>
      <p:sp>
        <p:nvSpPr>
          <p:cNvPr id="205" name="Google Shape;205;p27"/>
          <p:cNvSpPr txBox="1"/>
          <p:nvPr/>
        </p:nvSpPr>
        <p:spPr>
          <a:xfrm>
            <a:off x="5207600" y="2891725"/>
            <a:ext cx="3300900" cy="3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Lato"/>
                <a:ea typeface="Lato"/>
                <a:cs typeface="Lato"/>
                <a:sym typeface="Lato"/>
              </a:rPr>
              <a:t>Christopher Beddow</a:t>
            </a:r>
            <a:endParaRPr sz="1100">
              <a:solidFill>
                <a:schemeClr val="accent1"/>
              </a:solidFill>
              <a:latin typeface="Lato"/>
              <a:ea typeface="Lato"/>
              <a:cs typeface="Lato"/>
              <a:sym typeface="Lato"/>
            </a:endParaRPr>
          </a:p>
        </p:txBody>
      </p:sp>
      <p:sp>
        <p:nvSpPr>
          <p:cNvPr id="206" name="Google Shape;206;p27"/>
          <p:cNvSpPr txBox="1"/>
          <p:nvPr/>
        </p:nvSpPr>
        <p:spPr>
          <a:xfrm>
            <a:off x="5207600" y="3521563"/>
            <a:ext cx="3300900" cy="51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300">
                <a:solidFill>
                  <a:schemeClr val="accent1"/>
                </a:solidFill>
                <a:latin typeface="Lato"/>
                <a:ea typeface="Lato"/>
                <a:cs typeface="Lato"/>
                <a:sym typeface="Lato"/>
              </a:rPr>
              <a:t>Helping and guiding the direction of the project, prioritizing, answering every single question we have &amp; introducing us to many on Mapillary’s team!</a:t>
            </a:r>
            <a:endParaRPr sz="1300">
              <a:solidFill>
                <a:schemeClr val="accent1"/>
              </a:solidFill>
              <a:latin typeface="Lato"/>
              <a:ea typeface="Lato"/>
              <a:cs typeface="Lato"/>
              <a:sym typeface="Lato"/>
            </a:endParaRPr>
          </a:p>
        </p:txBody>
      </p:sp>
      <p:sp>
        <p:nvSpPr>
          <p:cNvPr id="207" name="Google Shape;207;p27"/>
          <p:cNvSpPr txBox="1"/>
          <p:nvPr/>
        </p:nvSpPr>
        <p:spPr>
          <a:xfrm>
            <a:off x="5207575" y="3143000"/>
            <a:ext cx="3483300" cy="309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dk1"/>
                </a:solidFill>
                <a:latin typeface="Lato"/>
                <a:ea typeface="Lato"/>
                <a:cs typeface="Lato"/>
                <a:sym typeface="Lato"/>
              </a:rPr>
              <a:t>Team Lead // Map Building At Facebook Reality Labs</a:t>
            </a:r>
            <a:endParaRPr sz="1100">
              <a:solidFill>
                <a:schemeClr val="accen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it’s better than existing solutions </a:t>
            </a:r>
            <a:endParaRPr/>
          </a:p>
        </p:txBody>
      </p:sp>
      <p:sp>
        <p:nvSpPr>
          <p:cNvPr id="213" name="Google Shape;213;p2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Open Source!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What next?</a:t>
            </a:r>
            <a:endParaRPr sz="3000"/>
          </a:p>
        </p:txBody>
      </p:sp>
      <p:sp>
        <p:nvSpPr>
          <p:cNvPr id="219" name="Google Shape;219;p2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After the documentation and PyPI release? We’re not sure</a:t>
            </a:r>
            <a:endParaRPr/>
          </a:p>
          <a:p>
            <a:pPr indent="-311150" lvl="0" marL="457200" rtl="0" algn="l">
              <a:spcBef>
                <a:spcPts val="1000"/>
              </a:spcBef>
              <a:spcAft>
                <a:spcPts val="1000"/>
              </a:spcAft>
              <a:buSzPts val="1300"/>
              <a:buChar char="➔"/>
            </a:pPr>
            <a:r>
              <a:rPr lang="en"/>
              <a:t>Finishing a few left over issues on GitHub</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cxnSp>
        <p:nvCxnSpPr>
          <p:cNvPr id="224" name="Google Shape;224;p30"/>
          <p:cNvCxnSpPr/>
          <p:nvPr/>
        </p:nvCxnSpPr>
        <p:spPr>
          <a:xfrm>
            <a:off x="1738175" y="3263604"/>
            <a:ext cx="3218400" cy="0"/>
          </a:xfrm>
          <a:prstGeom prst="straightConnector1">
            <a:avLst/>
          </a:prstGeom>
          <a:noFill/>
          <a:ln cap="flat" cmpd="sng" w="38100">
            <a:solidFill>
              <a:srgbClr val="B7B7B7"/>
            </a:solidFill>
            <a:prstDash val="solid"/>
            <a:round/>
            <a:headEnd len="med" w="med" type="none"/>
            <a:tailEnd len="med" w="med" type="none"/>
          </a:ln>
        </p:spPr>
      </p:cxnSp>
      <p:sp>
        <p:nvSpPr>
          <p:cNvPr id="225" name="Google Shape;225;p3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Timeline</a:t>
            </a:r>
            <a:endParaRPr sz="3000"/>
          </a:p>
        </p:txBody>
      </p:sp>
      <p:grpSp>
        <p:nvGrpSpPr>
          <p:cNvPr id="226" name="Google Shape;226;p30"/>
          <p:cNvGrpSpPr/>
          <p:nvPr/>
        </p:nvGrpSpPr>
        <p:grpSpPr>
          <a:xfrm>
            <a:off x="6368726" y="2678680"/>
            <a:ext cx="1040700" cy="1039104"/>
            <a:chOff x="5293201" y="2678680"/>
            <a:chExt cx="1040700" cy="1039104"/>
          </a:xfrm>
        </p:grpSpPr>
        <p:sp>
          <p:nvSpPr>
            <p:cNvPr id="227" name="Google Shape;227;p30"/>
            <p:cNvSpPr txBox="1"/>
            <p:nvPr/>
          </p:nvSpPr>
          <p:spPr>
            <a:xfrm>
              <a:off x="5297801" y="2856485"/>
              <a:ext cx="1029000" cy="861300"/>
            </a:xfrm>
            <a:prstGeom prst="rect">
              <a:avLst/>
            </a:prstGeom>
            <a:solidFill>
              <a:srgbClr val="F3F3F3"/>
            </a:solid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1"/>
                  </a:solidFill>
                  <a:latin typeface="Lato"/>
                  <a:ea typeface="Lato"/>
                  <a:cs typeface="Lato"/>
                  <a:sym typeface="Lato"/>
                </a:rPr>
                <a:t>???</a:t>
              </a:r>
              <a:endParaRPr sz="900">
                <a:solidFill>
                  <a:schemeClr val="accent1"/>
                </a:solidFill>
                <a:latin typeface="Lato"/>
                <a:ea typeface="Lato"/>
                <a:cs typeface="Lato"/>
                <a:sym typeface="Lato"/>
              </a:endParaRPr>
            </a:p>
          </p:txBody>
        </p:sp>
        <p:sp>
          <p:nvSpPr>
            <p:cNvPr id="228" name="Google Shape;228;p30"/>
            <p:cNvSpPr txBox="1"/>
            <p:nvPr/>
          </p:nvSpPr>
          <p:spPr>
            <a:xfrm>
              <a:off x="5293201" y="2678680"/>
              <a:ext cx="1040700" cy="1641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SEPT</a:t>
              </a:r>
              <a:endParaRPr sz="700">
                <a:solidFill>
                  <a:srgbClr val="FFFFFF"/>
                </a:solidFill>
                <a:latin typeface="Raleway"/>
                <a:ea typeface="Raleway"/>
                <a:cs typeface="Raleway"/>
                <a:sym typeface="Raleway"/>
              </a:endParaRPr>
            </a:p>
          </p:txBody>
        </p:sp>
      </p:grpSp>
      <p:grpSp>
        <p:nvGrpSpPr>
          <p:cNvPr id="229" name="Google Shape;229;p30"/>
          <p:cNvGrpSpPr/>
          <p:nvPr/>
        </p:nvGrpSpPr>
        <p:grpSpPr>
          <a:xfrm>
            <a:off x="5255898" y="2678680"/>
            <a:ext cx="1029024" cy="1039007"/>
            <a:chOff x="4180373" y="2678680"/>
            <a:chExt cx="1029024" cy="1039007"/>
          </a:xfrm>
        </p:grpSpPr>
        <p:sp>
          <p:nvSpPr>
            <p:cNvPr id="230" name="Google Shape;230;p30"/>
            <p:cNvSpPr txBox="1"/>
            <p:nvPr/>
          </p:nvSpPr>
          <p:spPr>
            <a:xfrm>
              <a:off x="4180373" y="2856387"/>
              <a:ext cx="1029000" cy="8613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Lato"/>
                  <a:ea typeface="Lato"/>
                  <a:cs typeface="Lato"/>
                  <a:sym typeface="Lato"/>
                </a:rPr>
                <a:t>?????</a:t>
              </a:r>
              <a:endParaRPr sz="900">
                <a:solidFill>
                  <a:srgbClr val="FFFFFF"/>
                </a:solidFill>
                <a:latin typeface="Lato"/>
                <a:ea typeface="Lato"/>
                <a:cs typeface="Lato"/>
                <a:sym typeface="Lato"/>
              </a:endParaRPr>
            </a:p>
          </p:txBody>
        </p:sp>
        <p:sp>
          <p:nvSpPr>
            <p:cNvPr id="231" name="Google Shape;231;p30"/>
            <p:cNvSpPr txBox="1"/>
            <p:nvPr/>
          </p:nvSpPr>
          <p:spPr>
            <a:xfrm>
              <a:off x="4180397" y="2678680"/>
              <a:ext cx="1029000" cy="164100"/>
            </a:xfrm>
            <a:prstGeom prst="rect">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SEPT</a:t>
              </a:r>
              <a:endParaRPr sz="700">
                <a:solidFill>
                  <a:srgbClr val="FFFFFF"/>
                </a:solidFill>
                <a:latin typeface="Raleway"/>
                <a:ea typeface="Raleway"/>
                <a:cs typeface="Raleway"/>
                <a:sym typeface="Raleway"/>
              </a:endParaRPr>
            </a:p>
          </p:txBody>
        </p:sp>
      </p:grpSp>
      <p:grpSp>
        <p:nvGrpSpPr>
          <p:cNvPr id="232" name="Google Shape;232;p30"/>
          <p:cNvGrpSpPr/>
          <p:nvPr/>
        </p:nvGrpSpPr>
        <p:grpSpPr>
          <a:xfrm>
            <a:off x="4138446" y="2678680"/>
            <a:ext cx="1029028" cy="1039008"/>
            <a:chOff x="3062921" y="2678680"/>
            <a:chExt cx="1029028" cy="1039008"/>
          </a:xfrm>
        </p:grpSpPr>
        <p:sp>
          <p:nvSpPr>
            <p:cNvPr id="233" name="Google Shape;233;p30"/>
            <p:cNvSpPr txBox="1"/>
            <p:nvPr/>
          </p:nvSpPr>
          <p:spPr>
            <a:xfrm>
              <a:off x="3062921" y="2856388"/>
              <a:ext cx="1029000" cy="86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Lato"/>
                  <a:ea typeface="Lato"/>
                  <a:cs typeface="Lato"/>
                  <a:sym typeface="Lato"/>
                </a:rPr>
                <a:t>Wrapping up + release + future planning</a:t>
              </a:r>
              <a:endParaRPr sz="900">
                <a:solidFill>
                  <a:srgbClr val="FFFFFF"/>
                </a:solidFill>
                <a:latin typeface="Lato"/>
                <a:ea typeface="Lato"/>
                <a:cs typeface="Lato"/>
                <a:sym typeface="Lato"/>
              </a:endParaRPr>
            </a:p>
          </p:txBody>
        </p:sp>
        <p:sp>
          <p:nvSpPr>
            <p:cNvPr id="234" name="Google Shape;234;p30"/>
            <p:cNvSpPr txBox="1"/>
            <p:nvPr/>
          </p:nvSpPr>
          <p:spPr>
            <a:xfrm>
              <a:off x="3062949" y="2678680"/>
              <a:ext cx="1029000" cy="1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AUG</a:t>
              </a:r>
              <a:endParaRPr sz="700">
                <a:solidFill>
                  <a:srgbClr val="FFFFFF"/>
                </a:solidFill>
                <a:latin typeface="Raleway"/>
                <a:ea typeface="Raleway"/>
                <a:cs typeface="Raleway"/>
                <a:sym typeface="Raleway"/>
              </a:endParaRPr>
            </a:p>
          </p:txBody>
        </p:sp>
      </p:grpSp>
      <p:grpSp>
        <p:nvGrpSpPr>
          <p:cNvPr id="235" name="Google Shape;235;p30"/>
          <p:cNvGrpSpPr/>
          <p:nvPr/>
        </p:nvGrpSpPr>
        <p:grpSpPr>
          <a:xfrm>
            <a:off x="3021025" y="2678680"/>
            <a:ext cx="1029000" cy="1038995"/>
            <a:chOff x="1945500" y="2678680"/>
            <a:chExt cx="1029000" cy="1038995"/>
          </a:xfrm>
        </p:grpSpPr>
        <p:sp>
          <p:nvSpPr>
            <p:cNvPr id="236" name="Google Shape;236;p30"/>
            <p:cNvSpPr txBox="1"/>
            <p:nvPr/>
          </p:nvSpPr>
          <p:spPr>
            <a:xfrm>
              <a:off x="1945500" y="2856375"/>
              <a:ext cx="1029000" cy="861300"/>
            </a:xfrm>
            <a:prstGeom prst="rect">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Lato"/>
                  <a:ea typeface="Lato"/>
                  <a:cs typeface="Lato"/>
                  <a:sym typeface="Lato"/>
                </a:rPr>
                <a:t>Coding, coding, </a:t>
              </a:r>
              <a:r>
                <a:rPr lang="en" sz="900">
                  <a:solidFill>
                    <a:srgbClr val="FFFFFF"/>
                  </a:solidFill>
                  <a:latin typeface="Lato"/>
                  <a:ea typeface="Lato"/>
                  <a:cs typeface="Lato"/>
                  <a:sym typeface="Lato"/>
                </a:rPr>
                <a:t>coding!</a:t>
              </a:r>
              <a:endParaRPr sz="900">
                <a:solidFill>
                  <a:srgbClr val="FFFFFF"/>
                </a:solidFill>
                <a:latin typeface="Lato"/>
                <a:ea typeface="Lato"/>
                <a:cs typeface="Lato"/>
                <a:sym typeface="Lato"/>
              </a:endParaRPr>
            </a:p>
          </p:txBody>
        </p:sp>
        <p:sp>
          <p:nvSpPr>
            <p:cNvPr id="237" name="Google Shape;237;p30"/>
            <p:cNvSpPr txBox="1"/>
            <p:nvPr/>
          </p:nvSpPr>
          <p:spPr>
            <a:xfrm>
              <a:off x="1945500" y="2678680"/>
              <a:ext cx="1029000" cy="164100"/>
            </a:xfrm>
            <a:prstGeom prst="rect">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JULY</a:t>
              </a:r>
              <a:endParaRPr sz="700">
                <a:solidFill>
                  <a:srgbClr val="FFFFFF"/>
                </a:solidFill>
                <a:latin typeface="Raleway"/>
                <a:ea typeface="Raleway"/>
                <a:cs typeface="Raleway"/>
                <a:sym typeface="Raleway"/>
              </a:endParaRPr>
            </a:p>
          </p:txBody>
        </p:sp>
      </p:grpSp>
      <p:grpSp>
        <p:nvGrpSpPr>
          <p:cNvPr id="238" name="Google Shape;238;p30"/>
          <p:cNvGrpSpPr/>
          <p:nvPr/>
        </p:nvGrpSpPr>
        <p:grpSpPr>
          <a:xfrm>
            <a:off x="1903565" y="2678680"/>
            <a:ext cx="1029012" cy="1039104"/>
            <a:chOff x="828040" y="2678680"/>
            <a:chExt cx="1029012" cy="1039104"/>
          </a:xfrm>
        </p:grpSpPr>
        <p:sp>
          <p:nvSpPr>
            <p:cNvPr id="239" name="Google Shape;239;p30"/>
            <p:cNvSpPr txBox="1"/>
            <p:nvPr/>
          </p:nvSpPr>
          <p:spPr>
            <a:xfrm>
              <a:off x="828040" y="2856484"/>
              <a:ext cx="1029000" cy="861300"/>
            </a:xfrm>
            <a:prstGeom prst="rect">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lt1"/>
                  </a:solidFill>
                  <a:latin typeface="Lato"/>
                  <a:ea typeface="Lato"/>
                  <a:cs typeface="Lato"/>
                  <a:sym typeface="Lato"/>
                </a:rPr>
                <a:t>Design Thinking &amp; Requirement Analysis</a:t>
              </a:r>
              <a:endParaRPr sz="900">
                <a:solidFill>
                  <a:schemeClr val="lt1"/>
                </a:solidFill>
                <a:latin typeface="Lato"/>
                <a:ea typeface="Lato"/>
                <a:cs typeface="Lato"/>
                <a:sym typeface="Lato"/>
              </a:endParaRPr>
            </a:p>
            <a:p>
              <a:pPr indent="0" lvl="0" marL="0" rtl="0" algn="ctr">
                <a:spcBef>
                  <a:spcPts val="0"/>
                </a:spcBef>
                <a:spcAft>
                  <a:spcPts val="0"/>
                </a:spcAft>
                <a:buNone/>
              </a:pPr>
              <a:r>
                <a:t/>
              </a:r>
              <a:endParaRPr sz="900">
                <a:solidFill>
                  <a:srgbClr val="FFFFFF"/>
                </a:solidFill>
                <a:latin typeface="Lato"/>
                <a:ea typeface="Lato"/>
                <a:cs typeface="Lato"/>
                <a:sym typeface="Lato"/>
              </a:endParaRPr>
            </a:p>
          </p:txBody>
        </p:sp>
        <p:sp>
          <p:nvSpPr>
            <p:cNvPr id="240" name="Google Shape;240;p30"/>
            <p:cNvSpPr txBox="1"/>
            <p:nvPr/>
          </p:nvSpPr>
          <p:spPr>
            <a:xfrm>
              <a:off x="828052" y="2678680"/>
              <a:ext cx="1029000" cy="164100"/>
            </a:xfrm>
            <a:prstGeom prst="rect">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JUN</a:t>
              </a:r>
              <a:endParaRPr sz="700">
                <a:solidFill>
                  <a:srgbClr val="FFFFFF"/>
                </a:solidFill>
                <a:latin typeface="Raleway"/>
                <a:ea typeface="Raleway"/>
                <a:cs typeface="Raleway"/>
                <a:sym typeface="Raleway"/>
              </a:endParaRPr>
            </a:p>
          </p:txBody>
        </p:sp>
      </p:grpSp>
      <p:grpSp>
        <p:nvGrpSpPr>
          <p:cNvPr id="241" name="Google Shape;241;p30"/>
          <p:cNvGrpSpPr/>
          <p:nvPr/>
        </p:nvGrpSpPr>
        <p:grpSpPr>
          <a:xfrm>
            <a:off x="4138115" y="2041983"/>
            <a:ext cx="1368114" cy="1312853"/>
            <a:chOff x="3588475" y="2010171"/>
            <a:chExt cx="1318664" cy="1265400"/>
          </a:xfrm>
        </p:grpSpPr>
        <p:sp>
          <p:nvSpPr>
            <p:cNvPr id="242" name="Google Shape;242;p30"/>
            <p:cNvSpPr/>
            <p:nvPr/>
          </p:nvSpPr>
          <p:spPr>
            <a:xfrm>
              <a:off x="3588475" y="2010171"/>
              <a:ext cx="1265400" cy="1265400"/>
            </a:xfrm>
            <a:prstGeom prst="blockArc">
              <a:avLst>
                <a:gd fmla="val 10800000" name="adj1"/>
                <a:gd fmla="val 21145742" name="adj2"/>
                <a:gd fmla="val 4708" name="adj3"/>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0"/>
            <p:cNvSpPr/>
            <p:nvPr/>
          </p:nvSpPr>
          <p:spPr>
            <a:xfrm rot="10264840">
              <a:off x="4745726" y="2501027"/>
              <a:ext cx="150925" cy="143128"/>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 name="Google Shape;244;p30"/>
          <p:cNvGrpSpPr/>
          <p:nvPr/>
        </p:nvGrpSpPr>
        <p:grpSpPr>
          <a:xfrm rot="10800000">
            <a:off x="4916813" y="3035640"/>
            <a:ext cx="1368114" cy="1312853"/>
            <a:chOff x="3588475" y="2010171"/>
            <a:chExt cx="1318664" cy="1265400"/>
          </a:xfrm>
        </p:grpSpPr>
        <p:sp>
          <p:nvSpPr>
            <p:cNvPr id="245" name="Google Shape;245;p30"/>
            <p:cNvSpPr/>
            <p:nvPr/>
          </p:nvSpPr>
          <p:spPr>
            <a:xfrm>
              <a:off x="3588475" y="2010171"/>
              <a:ext cx="1265400" cy="1265400"/>
            </a:xfrm>
            <a:prstGeom prst="blockArc">
              <a:avLst>
                <a:gd fmla="val 10800000" name="adj1"/>
                <a:gd fmla="val 21145742" name="adj2"/>
                <a:gd fmla="val 4708" name="adj3"/>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0"/>
            <p:cNvSpPr/>
            <p:nvPr/>
          </p:nvSpPr>
          <p:spPr>
            <a:xfrm rot="10264840">
              <a:off x="4745726" y="2501027"/>
              <a:ext cx="150925" cy="143128"/>
            </a:xfrm>
            <a:prstGeom prst="triangle">
              <a:avLst>
                <a:gd fmla="val 50000"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47" name="Google Shape;247;p30"/>
          <p:cNvCxnSpPr>
            <a:endCxn id="227" idx="1"/>
          </p:cNvCxnSpPr>
          <p:nvPr/>
        </p:nvCxnSpPr>
        <p:spPr>
          <a:xfrm>
            <a:off x="5143326" y="3263735"/>
            <a:ext cx="1230000" cy="23400"/>
          </a:xfrm>
          <a:prstGeom prst="straightConnector1">
            <a:avLst/>
          </a:prstGeom>
          <a:noFill/>
          <a:ln cap="flat" cmpd="sng" w="38100">
            <a:solidFill>
              <a:srgbClr val="666666"/>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What </a:t>
            </a:r>
            <a:r>
              <a:rPr lang="en"/>
              <a:t>we need help with</a:t>
            </a:r>
            <a:endParaRPr sz="3000"/>
          </a:p>
        </p:txBody>
      </p:sp>
      <p:sp>
        <p:nvSpPr>
          <p:cNvPr id="253" name="Google Shape;253;p3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A few good issues, more about project </a:t>
            </a:r>
            <a:r>
              <a:rPr lang="en"/>
              <a:t>maintenance</a:t>
            </a:r>
            <a:endParaRPr/>
          </a:p>
          <a:p>
            <a:pPr indent="-311150" lvl="0" marL="457200" rtl="0" algn="l">
              <a:spcBef>
                <a:spcPts val="1000"/>
              </a:spcBef>
              <a:spcAft>
                <a:spcPts val="1000"/>
              </a:spcAft>
              <a:buSzPts val="1300"/>
              <a:buChar char="➔"/>
            </a:pPr>
            <a:r>
              <a:rPr lang="en"/>
              <a:t>More coming in the future (to infinity and beyond)</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2"/>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264" name="Google Shape;264;p3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Mapillary Python SDK</a:t>
            </a:r>
            <a:endParaRPr>
              <a:solidFill>
                <a:schemeClr val="accent5"/>
              </a:solidFill>
            </a:endParaRPr>
          </a:p>
          <a:p>
            <a:pPr indent="0" lvl="0" marL="0" rtl="0" algn="l">
              <a:spcBef>
                <a:spcPts val="1000"/>
              </a:spcBef>
              <a:spcAft>
                <a:spcPts val="0"/>
              </a:spcAft>
              <a:buNone/>
            </a:pPr>
            <a:r>
              <a:rPr lang="en" u="sng">
                <a:solidFill>
                  <a:schemeClr val="hlink"/>
                </a:solidFill>
                <a:hlinkClick r:id="rId4"/>
              </a:rPr>
              <a:t>API Documentation</a:t>
            </a:r>
            <a:endParaRPr>
              <a:solidFill>
                <a:schemeClr val="accent5"/>
              </a:solidFill>
            </a:endParaRPr>
          </a:p>
          <a:p>
            <a:pPr indent="0" lvl="0" marL="0" rtl="0" algn="l">
              <a:spcBef>
                <a:spcPts val="1000"/>
              </a:spcBef>
              <a:spcAft>
                <a:spcPts val="1000"/>
              </a:spcAft>
              <a:buNone/>
            </a:pPr>
            <a:r>
              <a:rPr lang="en" u="sng">
                <a:solidFill>
                  <a:schemeClr val="hlink"/>
                </a:solidFill>
                <a:hlinkClick r:id="rId5"/>
              </a:rPr>
              <a:t>GitHub - Mapillary</a:t>
            </a:r>
            <a:endParaRPr>
              <a:solidFill>
                <a:schemeClr val="accent5"/>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42" name="Shape 142"/>
        <p:cNvGrpSpPr/>
        <p:nvPr/>
      </p:nvGrpSpPr>
      <p:grpSpPr>
        <a:xfrm>
          <a:off x="0" y="0"/>
          <a:ext cx="0" cy="0"/>
          <a:chOff x="0" y="0"/>
          <a:chExt cx="0" cy="0"/>
        </a:xfrm>
      </p:grpSpPr>
      <p:sp>
        <p:nvSpPr>
          <p:cNvPr id="143" name="Google Shape;143;p18"/>
          <p:cNvSpPr txBox="1"/>
          <p:nvPr>
            <p:ph type="title"/>
          </p:nvPr>
        </p:nvSpPr>
        <p:spPr>
          <a:xfrm>
            <a:off x="729450" y="1322450"/>
            <a:ext cx="28599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Mapillary</a:t>
            </a:r>
            <a:endParaRPr/>
          </a:p>
        </p:txBody>
      </p:sp>
      <p:sp>
        <p:nvSpPr>
          <p:cNvPr id="144" name="Google Shape;144;p18"/>
          <p:cNvSpPr txBox="1"/>
          <p:nvPr>
            <p:ph idx="4294967295" type="subTitle"/>
          </p:nvPr>
        </p:nvSpPr>
        <p:spPr>
          <a:xfrm>
            <a:off x="4542975" y="1376352"/>
            <a:ext cx="4080000" cy="3252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u="sng">
                <a:solidFill>
                  <a:srgbClr val="FFFFFF"/>
                </a:solidFill>
                <a:hlinkClick>
                  <a:extLst>
                    <a:ext uri="{A12FA001-AC4F-418D-AE19-62706E023703}">
                      <ahyp:hlinkClr val="tx"/>
                    </a:ext>
                  </a:extLst>
                </a:hlinkClick>
              </a:rPr>
              <a:t>The Problem</a:t>
            </a:r>
            <a:endParaRPr sz="1600">
              <a:solidFill>
                <a:srgbClr val="FFFFFF"/>
              </a:solidFill>
            </a:endParaRPr>
          </a:p>
          <a:p>
            <a:pPr indent="0" lvl="0" marL="0" rtl="0" algn="l">
              <a:lnSpc>
                <a:spcPct val="115000"/>
              </a:lnSpc>
              <a:spcBef>
                <a:spcPts val="1600"/>
              </a:spcBef>
              <a:spcAft>
                <a:spcPts val="0"/>
              </a:spcAft>
              <a:buNone/>
            </a:pPr>
            <a:r>
              <a:rPr lang="en" sz="1600" u="sng">
                <a:solidFill>
                  <a:srgbClr val="FFFFFF"/>
                </a:solidFill>
              </a:rPr>
              <a:t>GeoSpatial &amp; GeoInformatics</a:t>
            </a:r>
            <a:endParaRPr sz="1600" u="sng">
              <a:solidFill>
                <a:srgbClr val="FFFFFF"/>
              </a:solidFill>
            </a:endParaRPr>
          </a:p>
          <a:p>
            <a:pPr indent="0" lvl="0" marL="0" rtl="0" algn="l">
              <a:lnSpc>
                <a:spcPct val="115000"/>
              </a:lnSpc>
              <a:spcBef>
                <a:spcPts val="1600"/>
              </a:spcBef>
              <a:spcAft>
                <a:spcPts val="0"/>
              </a:spcAft>
              <a:buNone/>
            </a:pPr>
            <a:r>
              <a:rPr lang="en" sz="1600" u="sng">
                <a:solidFill>
                  <a:srgbClr val="FFFFFF"/>
                </a:solidFill>
                <a:hlinkClick>
                  <a:extLst>
                    <a:ext uri="{A12FA001-AC4F-418D-AE19-62706E023703}">
                      <ahyp:hlinkClr val="tx"/>
                    </a:ext>
                  </a:extLst>
                </a:hlinkClick>
              </a:rPr>
              <a:t>Solution Proposal</a:t>
            </a:r>
            <a:endParaRPr sz="1600">
              <a:solidFill>
                <a:srgbClr val="FFFFFF"/>
              </a:solidFill>
            </a:endParaRPr>
          </a:p>
          <a:p>
            <a:pPr indent="0" lvl="0" marL="0" rtl="0" algn="l">
              <a:lnSpc>
                <a:spcPct val="115000"/>
              </a:lnSpc>
              <a:spcBef>
                <a:spcPts val="1600"/>
              </a:spcBef>
              <a:spcAft>
                <a:spcPts val="0"/>
              </a:spcAft>
              <a:buNone/>
            </a:pPr>
            <a:r>
              <a:rPr lang="en" sz="1600" u="sng">
                <a:solidFill>
                  <a:srgbClr val="FFFFFF"/>
                </a:solidFill>
                <a:hlinkClick>
                  <a:extLst>
                    <a:ext uri="{A12FA001-AC4F-418D-AE19-62706E023703}">
                      <ahyp:hlinkClr val="tx"/>
                    </a:ext>
                  </a:extLst>
                </a:hlinkClick>
              </a:rPr>
              <a:t>Next Steps</a:t>
            </a:r>
            <a:endParaRPr sz="1600">
              <a:solidFill>
                <a:srgbClr val="FFFFFF"/>
              </a:solidFill>
            </a:endParaRPr>
          </a:p>
          <a:p>
            <a:pPr indent="0" lvl="0" marL="0" rtl="0" algn="l">
              <a:spcBef>
                <a:spcPts val="1600"/>
              </a:spcBef>
              <a:spcAft>
                <a:spcPts val="1600"/>
              </a:spcAft>
              <a:buNone/>
            </a:pPr>
            <a:r>
              <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Problem statement</a:t>
            </a:r>
            <a:endParaRPr sz="3000"/>
          </a:p>
        </p:txBody>
      </p:sp>
      <p:sp>
        <p:nvSpPr>
          <p:cNvPr id="150" name="Google Shape;150;p1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900"/>
              <a:t>Keeping maps easy to update and fresh for use</a:t>
            </a:r>
            <a:endParaRPr sz="29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0"/>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GeoSpatial &amp; GeoInformatics</a:t>
            </a:r>
            <a:endParaRPr sz="3000"/>
          </a:p>
        </p:txBody>
      </p:sp>
      <p:sp>
        <p:nvSpPr>
          <p:cNvPr id="156" name="Google Shape;156;p20"/>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412750" lvl="0" marL="457200" rtl="0" algn="l">
              <a:spcBef>
                <a:spcPts val="0"/>
              </a:spcBef>
              <a:spcAft>
                <a:spcPts val="0"/>
              </a:spcAft>
              <a:buSzPts val="2900"/>
              <a:buChar char="-"/>
            </a:pPr>
            <a:r>
              <a:rPr lang="en" sz="2900" u="sng">
                <a:solidFill>
                  <a:schemeClr val="hlink"/>
                </a:solidFill>
                <a:hlinkClick r:id="rId3"/>
              </a:rPr>
              <a:t>MapBox</a:t>
            </a:r>
            <a:endParaRPr sz="2900"/>
          </a:p>
          <a:p>
            <a:pPr indent="-412750" lvl="0" marL="457200" rtl="0" algn="l">
              <a:spcBef>
                <a:spcPts val="0"/>
              </a:spcBef>
              <a:spcAft>
                <a:spcPts val="0"/>
              </a:spcAft>
              <a:buSzPts val="2900"/>
              <a:buChar char="-"/>
            </a:pPr>
            <a:r>
              <a:rPr lang="en" sz="2900" u="sng">
                <a:solidFill>
                  <a:schemeClr val="hlink"/>
                </a:solidFill>
                <a:hlinkClick r:id="rId4"/>
              </a:rPr>
              <a:t>Esri</a:t>
            </a:r>
            <a:endParaRPr sz="2900"/>
          </a:p>
          <a:p>
            <a:pPr indent="-412750" lvl="0" marL="457200" rtl="0" algn="l">
              <a:spcBef>
                <a:spcPts val="0"/>
              </a:spcBef>
              <a:spcAft>
                <a:spcPts val="0"/>
              </a:spcAft>
              <a:buSzPts val="2900"/>
              <a:buChar char="-"/>
            </a:pPr>
            <a:r>
              <a:rPr lang="en" sz="2900" u="sng">
                <a:solidFill>
                  <a:schemeClr val="hlink"/>
                </a:solidFill>
                <a:hlinkClick r:id="rId5"/>
              </a:rPr>
              <a:t>ArcGis</a:t>
            </a:r>
            <a:endParaRPr sz="29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 Proposal</a:t>
            </a:r>
            <a:endParaRPr/>
          </a:p>
        </p:txBody>
      </p:sp>
      <p:sp>
        <p:nvSpPr>
          <p:cNvPr id="162" name="Google Shape;162;p2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Open Source technologies</a:t>
            </a:r>
            <a:endParaRPr/>
          </a:p>
        </p:txBody>
      </p:sp>
      <p:sp>
        <p:nvSpPr>
          <p:cNvPr id="163" name="Google Shape;163;p21"/>
          <p:cNvSpPr txBox="1"/>
          <p:nvPr>
            <p:ph idx="2" type="body"/>
          </p:nvPr>
        </p:nvSpPr>
        <p:spPr>
          <a:xfrm>
            <a:off x="5174225" y="498675"/>
            <a:ext cx="3374400" cy="421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Mapillary provides,</a:t>
            </a:r>
            <a:endParaRPr/>
          </a:p>
          <a:p>
            <a:pPr indent="-311150" lvl="0" marL="457200" rtl="0" algn="l">
              <a:spcBef>
                <a:spcPts val="1600"/>
              </a:spcBef>
              <a:spcAft>
                <a:spcPts val="0"/>
              </a:spcAft>
              <a:buSzPts val="1300"/>
              <a:buAutoNum type="arabicPeriod"/>
            </a:pPr>
            <a:r>
              <a:rPr b="1" lang="en" u="sng">
                <a:solidFill>
                  <a:schemeClr val="hlink"/>
                </a:solidFill>
                <a:hlinkClick r:id="rId3"/>
              </a:rPr>
              <a:t>Map updation</a:t>
            </a:r>
            <a:r>
              <a:rPr lang="en"/>
              <a:t> via uploading images from </a:t>
            </a:r>
            <a:r>
              <a:rPr b="1" lang="en"/>
              <a:t>Desktops</a:t>
            </a:r>
            <a:r>
              <a:rPr lang="en"/>
              <a:t>/</a:t>
            </a:r>
            <a:r>
              <a:rPr b="1" lang="en"/>
              <a:t>M</a:t>
            </a:r>
            <a:r>
              <a:rPr b="1" lang="en"/>
              <a:t>obile</a:t>
            </a:r>
            <a:r>
              <a:rPr lang="en"/>
              <a:t>/</a:t>
            </a:r>
            <a:r>
              <a:rPr b="1" lang="en"/>
              <a:t>GoPro</a:t>
            </a:r>
            <a:endParaRPr b="1"/>
          </a:p>
          <a:p>
            <a:pPr indent="-311150" lvl="0" marL="457200" rtl="0" algn="l">
              <a:spcBef>
                <a:spcPts val="0"/>
              </a:spcBef>
              <a:spcAft>
                <a:spcPts val="0"/>
              </a:spcAft>
              <a:buSzPts val="1300"/>
              <a:buAutoNum type="arabicPeriod"/>
            </a:pPr>
            <a:r>
              <a:rPr b="1" lang="en" u="sng">
                <a:solidFill>
                  <a:schemeClr val="hlink"/>
                </a:solidFill>
                <a:hlinkClick r:id="rId4"/>
              </a:rPr>
              <a:t>Tools</a:t>
            </a:r>
            <a:r>
              <a:rPr lang="en"/>
              <a:t> for helping upload material</a:t>
            </a:r>
            <a:endParaRPr/>
          </a:p>
          <a:p>
            <a:pPr indent="-311150" lvl="0" marL="457200" rtl="0" algn="l">
              <a:spcBef>
                <a:spcPts val="0"/>
              </a:spcBef>
              <a:spcAft>
                <a:spcPts val="0"/>
              </a:spcAft>
              <a:buSzPts val="1300"/>
              <a:buAutoNum type="arabicPeriod"/>
            </a:pPr>
            <a:r>
              <a:rPr lang="en"/>
              <a:t>More than </a:t>
            </a:r>
            <a:r>
              <a:rPr b="1" lang="en"/>
              <a:t>75</a:t>
            </a:r>
            <a:r>
              <a:rPr lang="en"/>
              <a:t>%+ of data on Mapillary is contributed by </a:t>
            </a:r>
            <a:r>
              <a:rPr lang="en"/>
              <a:t>users</a:t>
            </a:r>
            <a:r>
              <a:rPr lang="en"/>
              <a:t>!</a:t>
            </a:r>
            <a:endParaRPr/>
          </a:p>
          <a:p>
            <a:pPr indent="-311150" lvl="0" marL="457200" rtl="0" algn="l">
              <a:spcBef>
                <a:spcPts val="0"/>
              </a:spcBef>
              <a:spcAft>
                <a:spcPts val="0"/>
              </a:spcAft>
              <a:buSzPts val="1300"/>
              <a:buAutoNum type="arabicPeriod"/>
            </a:pPr>
            <a:r>
              <a:rPr b="1" lang="en"/>
              <a:t>Structure From Motion</a:t>
            </a:r>
            <a:r>
              <a:rPr lang="en"/>
              <a:t> (SFM) - </a:t>
            </a:r>
            <a:r>
              <a:rPr b="1" lang="en"/>
              <a:t>2D to 3D</a:t>
            </a:r>
            <a:r>
              <a:rPr lang="en"/>
              <a:t> pixel </a:t>
            </a:r>
            <a:r>
              <a:rPr lang="en"/>
              <a:t>forecasting</a:t>
            </a:r>
            <a:r>
              <a:rPr lang="en"/>
              <a:t> for building 3D structures</a:t>
            </a:r>
            <a:endParaRPr/>
          </a:p>
          <a:p>
            <a:pPr indent="-311150" lvl="0" marL="457200" rtl="0" algn="l">
              <a:spcBef>
                <a:spcPts val="0"/>
              </a:spcBef>
              <a:spcAft>
                <a:spcPts val="0"/>
              </a:spcAft>
              <a:buSzPts val="1300"/>
              <a:buAutoNum type="arabicPeriod"/>
            </a:pPr>
            <a:r>
              <a:rPr lang="en"/>
              <a:t>Pipeline for </a:t>
            </a:r>
            <a:r>
              <a:rPr b="1" lang="en"/>
              <a:t>Computer Vision</a:t>
            </a:r>
            <a:endParaRPr/>
          </a:p>
          <a:p>
            <a:pPr indent="-311150" lvl="0" marL="457200" rtl="0" algn="l">
              <a:spcBef>
                <a:spcPts val="0"/>
              </a:spcBef>
              <a:spcAft>
                <a:spcPts val="0"/>
              </a:spcAft>
              <a:buSzPts val="1300"/>
              <a:buAutoNum type="arabicPeriod"/>
            </a:pPr>
            <a:r>
              <a:rPr b="1" lang="en"/>
              <a:t>MapillaryJS</a:t>
            </a:r>
            <a:r>
              <a:rPr lang="en"/>
              <a:t> - Interactive, extendable street imagery visualization platform</a:t>
            </a:r>
            <a:endParaRPr/>
          </a:p>
          <a:p>
            <a:pPr indent="-311150" lvl="0" marL="457200" rtl="0" algn="l">
              <a:spcBef>
                <a:spcPts val="0"/>
              </a:spcBef>
              <a:spcAft>
                <a:spcPts val="0"/>
              </a:spcAft>
              <a:buSzPts val="1300"/>
              <a:buAutoNum type="arabicPeriod"/>
            </a:pPr>
            <a:r>
              <a:rPr b="1" lang="en" u="sng">
                <a:solidFill>
                  <a:schemeClr val="hlink"/>
                </a:solidFill>
                <a:hlinkClick r:id="rId5"/>
              </a:rPr>
              <a:t>ArcGIS</a:t>
            </a:r>
            <a:r>
              <a:rPr b="1" lang="en"/>
              <a:t> </a:t>
            </a:r>
            <a:r>
              <a:rPr lang="en"/>
              <a:t>support</a:t>
            </a:r>
            <a:endParaRPr/>
          </a:p>
          <a:p>
            <a:pPr indent="-311150" lvl="0" marL="457200" rtl="0" algn="l">
              <a:spcBef>
                <a:spcPts val="0"/>
              </a:spcBef>
              <a:spcAft>
                <a:spcPts val="0"/>
              </a:spcAft>
              <a:buSzPts val="1300"/>
              <a:buAutoNum type="arabicPeriod"/>
            </a:pPr>
            <a:r>
              <a:rPr b="1" lang="en" u="sng">
                <a:solidFill>
                  <a:schemeClr val="hlink"/>
                </a:solidFill>
                <a:hlinkClick r:id="rId6"/>
              </a:rPr>
              <a:t>OpenSFM</a:t>
            </a:r>
            <a:r>
              <a:rPr b="1" lang="en"/>
              <a:t> </a:t>
            </a:r>
            <a:r>
              <a:rPr lang="en"/>
              <a:t>library for Structure From Motion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67" name="Shape 167"/>
        <p:cNvGrpSpPr/>
        <p:nvPr/>
      </p:nvGrpSpPr>
      <p:grpSpPr>
        <a:xfrm>
          <a:off x="0" y="0"/>
          <a:ext cx="0" cy="0"/>
          <a:chOff x="0" y="0"/>
          <a:chExt cx="0" cy="0"/>
        </a:xfrm>
      </p:grpSpPr>
      <p:sp>
        <p:nvSpPr>
          <p:cNvPr id="168" name="Google Shape;168;p22"/>
          <p:cNvSpPr txBox="1"/>
          <p:nvPr>
            <p:ph type="title"/>
          </p:nvPr>
        </p:nvSpPr>
        <p:spPr>
          <a:xfrm>
            <a:off x="729450" y="864300"/>
            <a:ext cx="7021200" cy="67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why use Mapillary?</a:t>
            </a:r>
            <a:endParaRPr b="0"/>
          </a:p>
        </p:txBody>
      </p:sp>
      <p:sp>
        <p:nvSpPr>
          <p:cNvPr id="169" name="Google Shape;169;p22"/>
          <p:cNvSpPr txBox="1"/>
          <p:nvPr>
            <p:ph type="title"/>
          </p:nvPr>
        </p:nvSpPr>
        <p:spPr>
          <a:xfrm>
            <a:off x="729450" y="1745716"/>
            <a:ext cx="7021200" cy="221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600">
                <a:latin typeface="Lato"/>
                <a:ea typeface="Lato"/>
                <a:cs typeface="Lato"/>
                <a:sym typeface="Lato"/>
              </a:rPr>
              <a:t>Why not stick to Google maps?</a:t>
            </a:r>
            <a:endParaRPr b="0" sz="1600">
              <a:latin typeface="Lato"/>
              <a:ea typeface="Lato"/>
              <a:cs typeface="Lato"/>
              <a:sym typeface="Lato"/>
            </a:endParaRPr>
          </a:p>
          <a:p>
            <a:pPr indent="0" lvl="0" marL="0" rtl="0" algn="l">
              <a:spcBef>
                <a:spcPts val="0"/>
              </a:spcBef>
              <a:spcAft>
                <a:spcPts val="0"/>
              </a:spcAft>
              <a:buNone/>
            </a:pPr>
            <a:r>
              <a:t/>
            </a:r>
            <a:endParaRPr b="0" sz="1600">
              <a:latin typeface="Lato"/>
              <a:ea typeface="Lato"/>
              <a:cs typeface="Lato"/>
              <a:sym typeface="Lato"/>
            </a:endParaRPr>
          </a:p>
          <a:p>
            <a:pPr indent="0" lvl="0" marL="0" rtl="0" algn="l">
              <a:spcBef>
                <a:spcPts val="0"/>
              </a:spcBef>
              <a:spcAft>
                <a:spcPts val="0"/>
              </a:spcAft>
              <a:buNone/>
            </a:pPr>
            <a:r>
              <a:rPr b="0" lang="en" sz="1600">
                <a:latin typeface="Lato"/>
                <a:ea typeface="Lato"/>
                <a:cs typeface="Lato"/>
                <a:sym typeface="Lato"/>
              </a:rPr>
              <a:t>Pros: It’s Google</a:t>
            </a:r>
            <a:endParaRPr b="0" sz="1600">
              <a:latin typeface="Lato"/>
              <a:ea typeface="Lato"/>
              <a:cs typeface="Lato"/>
              <a:sym typeface="Lato"/>
            </a:endParaRPr>
          </a:p>
          <a:p>
            <a:pPr indent="0" lvl="0" marL="0" rtl="0" algn="l">
              <a:spcBef>
                <a:spcPts val="0"/>
              </a:spcBef>
              <a:spcAft>
                <a:spcPts val="0"/>
              </a:spcAft>
              <a:buNone/>
            </a:pPr>
            <a:r>
              <a:rPr b="0" lang="en" sz="1600">
                <a:latin typeface="Lato"/>
                <a:ea typeface="Lato"/>
                <a:cs typeface="Lato"/>
                <a:sym typeface="Lato"/>
              </a:rPr>
              <a:t>Cons: It’s only Google</a:t>
            </a:r>
            <a:endParaRPr b="0" sz="160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73" name="Shape 173"/>
        <p:cNvGrpSpPr/>
        <p:nvPr/>
      </p:nvGrpSpPr>
      <p:grpSpPr>
        <a:xfrm>
          <a:off x="0" y="0"/>
          <a:ext cx="0" cy="0"/>
          <a:chOff x="0" y="0"/>
          <a:chExt cx="0" cy="0"/>
        </a:xfrm>
      </p:grpSpPr>
      <p:sp>
        <p:nvSpPr>
          <p:cNvPr id="174" name="Google Shape;174;p23"/>
          <p:cNvSpPr txBox="1"/>
          <p:nvPr>
            <p:ph type="title"/>
          </p:nvPr>
        </p:nvSpPr>
        <p:spPr>
          <a:xfrm>
            <a:off x="158250" y="128250"/>
            <a:ext cx="8827500" cy="171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400"/>
              <a:t>Mapillary’s Python SDK</a:t>
            </a:r>
            <a:endParaRPr sz="5400"/>
          </a:p>
        </p:txBody>
      </p:sp>
      <p:sp>
        <p:nvSpPr>
          <p:cNvPr id="175" name="Google Shape;175;p23"/>
          <p:cNvSpPr txBox="1"/>
          <p:nvPr>
            <p:ph idx="1" type="body"/>
          </p:nvPr>
        </p:nvSpPr>
        <p:spPr>
          <a:xfrm>
            <a:off x="158250" y="1200773"/>
            <a:ext cx="8827500" cy="305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SDK for interacting with the </a:t>
            </a:r>
            <a:r>
              <a:rPr lang="en"/>
              <a:t>most recent Mapillary</a:t>
            </a:r>
            <a:r>
              <a:rPr lang="en"/>
              <a:t> API v4 release, which introduced a lot of changes. While also catering to future possible API release 1-2 years down the road,</a:t>
            </a:r>
            <a:endParaRPr/>
          </a:p>
          <a:p>
            <a:pPr indent="-311150" lvl="0" marL="457200" rtl="0" algn="l">
              <a:spcBef>
                <a:spcPts val="1600"/>
              </a:spcBef>
              <a:spcAft>
                <a:spcPts val="0"/>
              </a:spcAft>
              <a:buSzPts val="1300"/>
              <a:buAutoNum type="arabicPeriod"/>
            </a:pPr>
            <a:r>
              <a:rPr lang="en"/>
              <a:t>From scratch implementation, we only had a </a:t>
            </a:r>
            <a:r>
              <a:rPr b="1" lang="en"/>
              <a:t>Product Requirement Document</a:t>
            </a:r>
            <a:r>
              <a:rPr lang="en"/>
              <a:t> (</a:t>
            </a:r>
            <a:r>
              <a:rPr b="1" lang="en"/>
              <a:t>PRD</a:t>
            </a:r>
            <a:r>
              <a:rPr lang="en"/>
              <a:t>) to start with</a:t>
            </a:r>
            <a:endParaRPr/>
          </a:p>
          <a:p>
            <a:pPr indent="-311150" lvl="0" marL="457200" rtl="0" algn="l">
              <a:spcBef>
                <a:spcPts val="0"/>
              </a:spcBef>
              <a:spcAft>
                <a:spcPts val="0"/>
              </a:spcAft>
              <a:buSzPts val="1300"/>
              <a:buAutoNum type="arabicPeriod"/>
            </a:pPr>
            <a:r>
              <a:rPr b="1" lang="en"/>
              <a:t>Forward</a:t>
            </a:r>
            <a:r>
              <a:rPr b="1" lang="en"/>
              <a:t> C</a:t>
            </a:r>
            <a:r>
              <a:rPr b="1" lang="en"/>
              <a:t>ompatibility</a:t>
            </a:r>
            <a:r>
              <a:rPr lang="en"/>
              <a:t>, implementing </a:t>
            </a:r>
            <a:r>
              <a:rPr b="1" lang="en"/>
              <a:t>DRY</a:t>
            </a:r>
            <a:r>
              <a:rPr lang="en"/>
              <a:t>. Focusing on </a:t>
            </a:r>
            <a:r>
              <a:rPr b="1" lang="en"/>
              <a:t>maintainability</a:t>
            </a:r>
            <a:r>
              <a:rPr lang="en"/>
              <a:t>, </a:t>
            </a:r>
            <a:r>
              <a:rPr b="1" lang="en"/>
              <a:t>readability</a:t>
            </a:r>
            <a:r>
              <a:rPr lang="en"/>
              <a:t>, </a:t>
            </a:r>
            <a:r>
              <a:rPr b="1" lang="en"/>
              <a:t>modularity</a:t>
            </a:r>
            <a:r>
              <a:rPr lang="en"/>
              <a:t>,</a:t>
            </a:r>
            <a:r>
              <a:rPr lang="en"/>
              <a:t> </a:t>
            </a:r>
            <a:r>
              <a:rPr b="1" lang="en"/>
              <a:t>structure</a:t>
            </a:r>
            <a:r>
              <a:rPr lang="en"/>
              <a:t>, and </a:t>
            </a:r>
            <a:r>
              <a:rPr b="1" lang="en"/>
              <a:t>best practices</a:t>
            </a:r>
            <a:endParaRPr b="1"/>
          </a:p>
          <a:p>
            <a:pPr indent="-311150" lvl="0" marL="457200" rtl="0" algn="l">
              <a:spcBef>
                <a:spcPts val="0"/>
              </a:spcBef>
              <a:spcAft>
                <a:spcPts val="0"/>
              </a:spcAft>
              <a:buSzPts val="1300"/>
              <a:buAutoNum type="arabicPeriod"/>
            </a:pPr>
            <a:r>
              <a:rPr lang="en"/>
              <a:t>So far, </a:t>
            </a:r>
            <a:r>
              <a:rPr b="1" lang="en"/>
              <a:t>65 issues</a:t>
            </a:r>
            <a:r>
              <a:rPr lang="en"/>
              <a:t> (</a:t>
            </a:r>
            <a:r>
              <a:rPr b="1" lang="en"/>
              <a:t>44 closed</a:t>
            </a:r>
            <a:r>
              <a:rPr lang="en"/>
              <a:t>), </a:t>
            </a:r>
            <a:r>
              <a:rPr b="1" lang="en"/>
              <a:t>43 PRs</a:t>
            </a:r>
            <a:r>
              <a:rPr lang="en"/>
              <a:t> (</a:t>
            </a:r>
            <a:r>
              <a:rPr b="1" lang="en"/>
              <a:t>39 merged</a:t>
            </a:r>
            <a:r>
              <a:rPr lang="en"/>
              <a:t>), </a:t>
            </a:r>
            <a:r>
              <a:rPr b="1" lang="en"/>
              <a:t>7.9K+</a:t>
            </a:r>
            <a:r>
              <a:rPr lang="en"/>
              <a:t> </a:t>
            </a:r>
            <a:r>
              <a:rPr b="1" lang="en"/>
              <a:t>LoCs</a:t>
            </a:r>
            <a:r>
              <a:rPr lang="en"/>
              <a:t>, </a:t>
            </a:r>
            <a:r>
              <a:rPr b="1" lang="en"/>
              <a:t>305 commits</a:t>
            </a:r>
            <a:endParaRPr b="1"/>
          </a:p>
          <a:p>
            <a:pPr indent="-311150" lvl="0" marL="457200" rtl="0" algn="l">
              <a:spcBef>
                <a:spcPts val="0"/>
              </a:spcBef>
              <a:spcAft>
                <a:spcPts val="0"/>
              </a:spcAft>
              <a:buSzPts val="1300"/>
              <a:buAutoNum type="arabicPeriod"/>
            </a:pPr>
            <a:r>
              <a:rPr lang="en"/>
              <a:t>Preparing for a </a:t>
            </a:r>
            <a:r>
              <a:rPr b="1" lang="en"/>
              <a:t>release</a:t>
            </a:r>
            <a:r>
              <a:rPr lang="en"/>
              <a:t>, </a:t>
            </a:r>
            <a:r>
              <a:rPr b="1" lang="en"/>
              <a:t>documentation</a:t>
            </a:r>
            <a:r>
              <a:rPr lang="en"/>
              <a:t>, and writing </a:t>
            </a:r>
            <a:r>
              <a:rPr b="1" lang="en"/>
              <a:t>unit tests</a:t>
            </a:r>
            <a:endParaRPr b="1"/>
          </a:p>
          <a:p>
            <a:pPr indent="-311150" lvl="0" marL="457200" rtl="0" algn="l">
              <a:spcBef>
                <a:spcPts val="0"/>
              </a:spcBef>
              <a:spcAft>
                <a:spcPts val="0"/>
              </a:spcAft>
              <a:buSzPts val="1300"/>
              <a:buAutoNum type="arabicPeriod"/>
            </a:pPr>
            <a:r>
              <a:rPr lang="en"/>
              <a:t>Already incoming traffic with </a:t>
            </a:r>
            <a:r>
              <a:rPr b="1" lang="en"/>
              <a:t>1,600+ views</a:t>
            </a:r>
            <a:r>
              <a:rPr lang="en"/>
              <a:t>, and </a:t>
            </a:r>
            <a:r>
              <a:rPr b="1" lang="en"/>
              <a:t>150+ unique visitors</a:t>
            </a:r>
            <a:endParaRPr b="1"/>
          </a:p>
          <a:p>
            <a:pPr indent="-311150" lvl="0" marL="457200" rtl="0" algn="l">
              <a:spcBef>
                <a:spcPts val="0"/>
              </a:spcBef>
              <a:spcAft>
                <a:spcPts val="0"/>
              </a:spcAft>
              <a:buSzPts val="1300"/>
              <a:buAutoNum type="arabicPeriod"/>
            </a:pPr>
            <a:r>
              <a:rPr lang="en"/>
              <a:t>Thinking about being </a:t>
            </a:r>
            <a:r>
              <a:rPr b="1" lang="en"/>
              <a:t>Open Source</a:t>
            </a:r>
            <a:r>
              <a:rPr lang="en"/>
              <a:t> friendly as possible. </a:t>
            </a:r>
            <a:r>
              <a:rPr b="1" lang="en"/>
              <a:t>Facebook</a:t>
            </a:r>
            <a:r>
              <a:rPr lang="en"/>
              <a:t> guidelines follow up</a:t>
            </a:r>
            <a:endParaRPr/>
          </a:p>
          <a:p>
            <a:pPr indent="-311150" lvl="0" marL="457200" rtl="0" algn="l">
              <a:spcBef>
                <a:spcPts val="0"/>
              </a:spcBef>
              <a:spcAft>
                <a:spcPts val="0"/>
              </a:spcAft>
              <a:buSzPts val="1300"/>
              <a:buAutoNum type="arabicPeriod"/>
            </a:pPr>
            <a:r>
              <a:rPr lang="en"/>
              <a:t>Currently under </a:t>
            </a:r>
            <a:r>
              <a:rPr b="1" lang="en" u="sng">
                <a:solidFill>
                  <a:schemeClr val="hlink"/>
                </a:solidFill>
                <a:hlinkClick r:id="rId3"/>
              </a:rPr>
              <a:t>facebookincubator</a:t>
            </a:r>
            <a:endParaRPr b="1"/>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4"/>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181" name="Google Shape;181;p24"/>
          <p:cNvSpPr txBox="1"/>
          <p:nvPr>
            <p:ph type="title"/>
          </p:nvPr>
        </p:nvSpPr>
        <p:spPr>
          <a:xfrm>
            <a:off x="179650" y="13197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Open Sourcing 3D City Reconstruction</a:t>
            </a:r>
            <a:endParaRPr sz="3000"/>
          </a:p>
          <a:p>
            <a:pPr indent="0" lvl="0" marL="0" rtl="0" algn="l">
              <a:spcBef>
                <a:spcPts val="0"/>
              </a:spcBef>
              <a:spcAft>
                <a:spcPts val="0"/>
              </a:spcAft>
              <a:buNone/>
            </a:pPr>
            <a:r>
              <a:rPr b="0" lang="en" sz="3000"/>
              <a:t>01</a:t>
            </a:r>
            <a:endParaRPr b="0" sz="3000"/>
          </a:p>
        </p:txBody>
      </p:sp>
      <p:sp>
        <p:nvSpPr>
          <p:cNvPr id="182" name="Google Shape;182;p24"/>
          <p:cNvSpPr txBox="1"/>
          <p:nvPr>
            <p:ph idx="1" type="subTitle"/>
          </p:nvPr>
        </p:nvSpPr>
        <p:spPr>
          <a:xfrm>
            <a:off x="179650" y="2845950"/>
            <a:ext cx="4327200" cy="2193600"/>
          </a:xfrm>
          <a:prstGeom prst="rect">
            <a:avLst/>
          </a:prstGeom>
        </p:spPr>
        <p:txBody>
          <a:bodyPr anchorCtr="0" anchor="t" bIns="91425" lIns="91425" spcFirstLastPara="1" rIns="91425" wrap="square" tIns="91425">
            <a:noAutofit/>
          </a:bodyPr>
          <a:lstStyle/>
          <a:p>
            <a:pPr indent="0" lvl="0" marL="0" rtl="0" algn="l">
              <a:lnSpc>
                <a:spcPct val="150000"/>
              </a:lnSpc>
              <a:spcBef>
                <a:spcPts val="3600"/>
              </a:spcBef>
              <a:spcAft>
                <a:spcPts val="3600"/>
              </a:spcAft>
              <a:buNone/>
            </a:pPr>
            <a:r>
              <a:rPr lang="en" sz="1200">
                <a:solidFill>
                  <a:srgbClr val="5D6671"/>
                </a:solidFill>
                <a:latin typeface="Arial"/>
                <a:ea typeface="Arial"/>
                <a:cs typeface="Arial"/>
                <a:sym typeface="Arial"/>
              </a:rPr>
              <a:t>One of the downsides of using simple devices for mapping the world is that the GPS accuracy is not always great, especially in cities with tall buildings. Since the start we have always wanted to correct this using image matching and we are now making progress in that area.</a:t>
            </a:r>
            <a:endParaRPr sz="500"/>
          </a:p>
        </p:txBody>
      </p:sp>
      <p:pic>
        <p:nvPicPr>
          <p:cNvPr id="183" name="Google Shape;183;p24"/>
          <p:cNvPicPr preferRelativeResize="0"/>
          <p:nvPr/>
        </p:nvPicPr>
        <p:blipFill>
          <a:blip r:embed="rId3">
            <a:alphaModFix/>
          </a:blip>
          <a:stretch>
            <a:fillRect/>
          </a:stretch>
        </p:blipFill>
        <p:spPr>
          <a:xfrm>
            <a:off x="4572000" y="852825"/>
            <a:ext cx="4572000" cy="36382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5"/>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Getting Environment Information</a:t>
            </a:r>
            <a:endParaRPr sz="3000"/>
          </a:p>
          <a:p>
            <a:pPr indent="0" lvl="0" marL="0" rtl="0" algn="l">
              <a:spcBef>
                <a:spcPts val="0"/>
              </a:spcBef>
              <a:spcAft>
                <a:spcPts val="0"/>
              </a:spcAft>
              <a:buNone/>
            </a:pPr>
            <a:r>
              <a:rPr b="0" lang="en" sz="3000"/>
              <a:t>02</a:t>
            </a:r>
            <a:endParaRPr sz="3000"/>
          </a:p>
        </p:txBody>
      </p:sp>
      <p:sp>
        <p:nvSpPr>
          <p:cNvPr id="189" name="Google Shape;189;p25"/>
          <p:cNvSpPr txBox="1"/>
          <p:nvPr>
            <p:ph idx="1" type="subTitle"/>
          </p:nvPr>
        </p:nvSpPr>
        <p:spPr>
          <a:xfrm>
            <a:off x="724950" y="3313925"/>
            <a:ext cx="30684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300"/>
              <a:t>Develop your algorithms with diverse data from all over the world, including different weather, season, time of day, camera, and viewpoint conditions.</a:t>
            </a:r>
            <a:endParaRPr sz="1300"/>
          </a:p>
        </p:txBody>
      </p:sp>
      <p:pic>
        <p:nvPicPr>
          <p:cNvPr id="190" name="Google Shape;190;p25"/>
          <p:cNvPicPr preferRelativeResize="0"/>
          <p:nvPr/>
        </p:nvPicPr>
        <p:blipFill>
          <a:blip r:embed="rId3">
            <a:alphaModFix/>
          </a:blip>
          <a:stretch>
            <a:fillRect/>
          </a:stretch>
        </p:blipFill>
        <p:spPr>
          <a:xfrm>
            <a:off x="4572000" y="1318650"/>
            <a:ext cx="4572000" cy="27046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